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4" r:id="rId4"/>
    <p:sldId id="268" r:id="rId5"/>
    <p:sldId id="269" r:id="rId6"/>
    <p:sldId id="270" r:id="rId7"/>
    <p:sldId id="271" r:id="rId8"/>
    <p:sldId id="265" r:id="rId9"/>
    <p:sldId id="272" r:id="rId10"/>
    <p:sldId id="275" r:id="rId11"/>
    <p:sldId id="288" r:id="rId12"/>
    <p:sldId id="276" r:id="rId13"/>
    <p:sldId id="289" r:id="rId14"/>
    <p:sldId id="274" r:id="rId15"/>
    <p:sldId id="294" r:id="rId16"/>
    <p:sldId id="293" r:id="rId17"/>
    <p:sldId id="273" r:id="rId18"/>
    <p:sldId id="290" r:id="rId19"/>
    <p:sldId id="291" r:id="rId20"/>
    <p:sldId id="292" r:id="rId21"/>
    <p:sldId id="266" r:id="rId22"/>
    <p:sldId id="279" r:id="rId23"/>
    <p:sldId id="280" r:id="rId24"/>
    <p:sldId id="278" r:id="rId25"/>
    <p:sldId id="277" r:id="rId26"/>
    <p:sldId id="281" r:id="rId27"/>
    <p:sldId id="282" r:id="rId28"/>
    <p:sldId id="283" r:id="rId29"/>
    <p:sldId id="267" r:id="rId30"/>
    <p:sldId id="284" r:id="rId31"/>
    <p:sldId id="285" r:id="rId32"/>
    <p:sldId id="286" r:id="rId33"/>
    <p:sldId id="287" r:id="rId34"/>
    <p:sldId id="262" r:id="rId35"/>
    <p:sldId id="263" r:id="rId36"/>
  </p:sldIdLst>
  <p:sldSz cx="12192000" cy="6858000"/>
  <p:notesSz cx="6858000" cy="9144000"/>
  <p:embeddedFontLst>
    <p:embeddedFont>
      <p:font typeface="HY헤드라인M" panose="02030600000101010101" pitchFamily="18" charset="-127"/>
      <p:regular r:id="rId37"/>
    </p:embeddedFont>
    <p:embeddedFont>
      <p:font typeface="나눔고딕" panose="020D0604000000000000" pitchFamily="50" charset="-127"/>
      <p:regular r:id="rId38"/>
      <p:bold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CAE02-2A44-4B7D-94C0-ED1204E1C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48F15A-7181-4925-BE34-92A3AB4FF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CD3C3B-0E92-4FFB-9DF2-C091EB25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D1AA0-D30E-4DA5-97EF-BD6D40F3609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8416D-0E08-48B8-BEAC-7051C946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F54A72-7F03-4BFC-8F21-C0EEF8FAE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C7B10-5615-474B-B861-F9AF15048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976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11D2E-6DAC-49B0-AC1F-6FB724116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425248-CBC3-4822-A2BA-77B78AB4B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09921A-3B0D-46A3-A097-C408AF0A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D1AA0-D30E-4DA5-97EF-BD6D40F3609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3628B-3D1A-41C1-9E20-3B77D0392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D80F0C-2BEA-4107-B914-83CFE13A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C7B10-5615-474B-B861-F9AF15048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A99AE6-4522-4C99-9AF9-99378A986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152778-D6DA-44C7-8949-A0AE3CAA8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07A7B5-6A71-40CE-A918-02D3E79E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D1AA0-D30E-4DA5-97EF-BD6D40F3609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DF3B4D-5F40-4ECD-B54A-2C2FC9704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C3FC5A-AEBE-49AB-BEB9-B645E63F4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C7B10-5615-474B-B861-F9AF15048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83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01BAA-66E6-4172-904F-51D3E23F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2155C1-23FB-499C-B1BD-70779CF03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6EC34-CBD8-461F-8E67-546AA790E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D1AA0-D30E-4DA5-97EF-BD6D40F3609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CC556A-B8A4-41D7-BD5E-7C67C4C9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07CED-8C6A-4DBB-9D12-A776AEFE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C7B10-5615-474B-B861-F9AF15048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1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B6B73-5DC8-4087-9EE5-A17CB15E8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728641-B5C0-4BCE-8FBD-5C4E66515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534DF7-20C7-408A-8035-2EA19126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D1AA0-D30E-4DA5-97EF-BD6D40F3609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CA466-1CF9-4BF0-B7BB-1C7ED6C5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4E8B31-D518-4820-B04A-E2957493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C7B10-5615-474B-B861-F9AF15048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367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E3A43-0B92-43F2-BB43-9B53478D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395FF-0F10-402E-A36B-F7B134EF24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3E0036-892C-4192-A34C-D0B8C2BC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164F9B-A374-45C5-957D-0F9073B35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D1AA0-D30E-4DA5-97EF-BD6D40F3609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A6CF0F-0762-4203-B034-22B40C60B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AAC8DB-E1AA-4D40-A427-4EA78ADF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C7B10-5615-474B-B861-F9AF15048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3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DE9C7-AA0E-4598-8346-F549E2D48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B1B19A-9FEC-43DD-804A-3BD136862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46762D-2778-4721-B4AB-4FD3E9D78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55E8BB-5FBB-4ABA-920A-EF643CC10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ABA12F-8FB7-4198-AB4E-3EAFE1DCD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699A59-F4DC-4201-95FD-86974AD19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D1AA0-D30E-4DA5-97EF-BD6D40F3609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FCF575-D584-4509-AC86-3F245CE0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657836-B3B4-4080-AB2B-6808EBAC9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C7B10-5615-474B-B861-F9AF15048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939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BA5D3-D86C-44B0-9533-C6B5A6AFE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2A0882-ADE2-4DFB-AD32-0F98A65E8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D1AA0-D30E-4DA5-97EF-BD6D40F3609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1D3C6D-DDDE-4B38-9AE7-B4CFD8068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1BEE05-05DC-48A0-B21F-06D64C55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C7B10-5615-474B-B861-F9AF15048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1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E595AC-EC71-4B74-9F6F-5E5A26014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D1AA0-D30E-4DA5-97EF-BD6D40F3609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747F93-FB68-47E1-B4FD-A439B181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7B9796-B81E-4165-B2A9-F44013B2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C7B10-5615-474B-B861-F9AF15048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548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2C96E-5FCF-416A-90DA-A321A8EB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9929A2-A7D0-4947-8F60-AE976BE25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3C911B-F737-43D3-B874-002EE7584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81BF5F-0ADA-4392-A78C-856A553A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D1AA0-D30E-4DA5-97EF-BD6D40F3609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7755C-D723-4C7E-937E-52DD6FAD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4B02C1-9F81-4F8E-A10D-45C9C2A45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C7B10-5615-474B-B861-F9AF15048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523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3FD9C-7CEE-492B-B9A9-72C18FFF3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C46B51-B4F9-4522-B9F9-AF2A802F0B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308F22-A475-43E4-AC37-A2BC8562F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0FEEF0-3FCE-4E99-8FFE-C7108E564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D1AA0-D30E-4DA5-97EF-BD6D40F3609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6C478A-7442-42FA-B336-ED4B61D6F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C27413-0629-459D-8166-677FCA48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C7B10-5615-474B-B861-F9AF15048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50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F6EE55-032C-4DDE-ACD3-187672E66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D32E1E-3341-4DB5-9C45-9D1B9BAC2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27BD4D-776F-4B1A-A8C2-019CF5959D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D1AA0-D30E-4DA5-97EF-BD6D40F3609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85958F-EEA7-47C9-A9C9-5F11E5FD74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6278E9-610D-40C4-A312-1D2BE1C76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C7B10-5615-474B-B861-F9AF15048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50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FDED3-C7BE-4CE1-895D-47C1C45FD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404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ko-KR" altLang="ko-KR" sz="4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전염병 확산에 영향을 미치는 요인들</a:t>
            </a:r>
            <a:br>
              <a:rPr lang="en-US" altLang="ko-KR" sz="4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lang="ko-KR" altLang="ko-KR" sz="4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대인고등학교에서의 </a:t>
            </a:r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COVID-19 </a:t>
            </a:r>
            <a:r>
              <a:rPr lang="ko-KR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  <a:br>
              <a:rPr lang="ko-KR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224111-1E4C-426C-9D94-4A1DB80B9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n-US" altLang="ko-KR" sz="2000" dirty="0"/>
              <a:t>Team NPOST</a:t>
            </a:r>
            <a:endParaRPr lang="ko-KR" altLang="ko-KR" sz="2000" dirty="0"/>
          </a:p>
          <a:p>
            <a:r>
              <a:rPr lang="en-US" altLang="ko-KR" sz="2000" dirty="0"/>
              <a:t> </a:t>
            </a:r>
            <a:endParaRPr lang="ko-KR" altLang="ko-KR" sz="2000" dirty="0"/>
          </a:p>
          <a:p>
            <a:r>
              <a:rPr lang="ko-KR" altLang="ko-KR" sz="2000" b="1" dirty="0" err="1"/>
              <a:t>류재웅</a:t>
            </a:r>
            <a:r>
              <a:rPr lang="en-US" altLang="ko-KR" sz="2000" dirty="0"/>
              <a:t>20311 </a:t>
            </a:r>
            <a:r>
              <a:rPr lang="ko-KR" altLang="ko-KR" sz="2000" b="1" dirty="0"/>
              <a:t>조현우</a:t>
            </a:r>
            <a:r>
              <a:rPr lang="en-US" altLang="ko-KR" sz="2000" dirty="0"/>
              <a:t>20528 </a:t>
            </a:r>
            <a:r>
              <a:rPr lang="ko-KR" altLang="ko-KR" sz="2000" b="1" dirty="0"/>
              <a:t>이상원</a:t>
            </a:r>
            <a:r>
              <a:rPr lang="en-US" altLang="ko-KR" sz="2000" dirty="0"/>
              <a:t>20816</a:t>
            </a:r>
            <a:endParaRPr lang="ko-KR" altLang="ko-KR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429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068F9-5BB2-49B1-B873-26E2B2FB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2)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매개변수 산출</a:t>
            </a:r>
            <a:endParaRPr lang="ko-KR" altLang="en-US" dirty="0"/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5E1A6914-D4E7-4140-AA8A-FDBE914C6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123823"/>
              </p:ext>
            </p:extLst>
          </p:nvPr>
        </p:nvGraphicFramePr>
        <p:xfrm>
          <a:off x="838200" y="2299854"/>
          <a:ext cx="10515599" cy="368530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619323">
                  <a:extLst>
                    <a:ext uri="{9D8B030D-6E8A-4147-A177-3AD203B41FA5}">
                      <a16:colId xmlns:a16="http://schemas.microsoft.com/office/drawing/2014/main" val="113929738"/>
                    </a:ext>
                  </a:extLst>
                </a:gridCol>
                <a:gridCol w="2654349">
                  <a:extLst>
                    <a:ext uri="{9D8B030D-6E8A-4147-A177-3AD203B41FA5}">
                      <a16:colId xmlns:a16="http://schemas.microsoft.com/office/drawing/2014/main" val="2901009507"/>
                    </a:ext>
                  </a:extLst>
                </a:gridCol>
                <a:gridCol w="2621511">
                  <a:extLst>
                    <a:ext uri="{9D8B030D-6E8A-4147-A177-3AD203B41FA5}">
                      <a16:colId xmlns:a16="http://schemas.microsoft.com/office/drawing/2014/main" val="4203062072"/>
                    </a:ext>
                  </a:extLst>
                </a:gridCol>
                <a:gridCol w="2620416">
                  <a:extLst>
                    <a:ext uri="{9D8B030D-6E8A-4147-A177-3AD203B41FA5}">
                      <a16:colId xmlns:a16="http://schemas.microsoft.com/office/drawing/2014/main" val="2841677743"/>
                    </a:ext>
                  </a:extLst>
                </a:gridCol>
              </a:tblGrid>
              <a:tr h="7279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>
                          <a:effectLst/>
                        </a:rPr>
                        <a:t>변수</a:t>
                      </a:r>
                      <a:endParaRPr lang="ko-KR" sz="2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>
                          <a:effectLst/>
                        </a:rPr>
                        <a:t>값</a:t>
                      </a:r>
                      <a:endParaRPr lang="ko-KR" sz="2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>
                          <a:effectLst/>
                        </a:rPr>
                        <a:t>변수</a:t>
                      </a:r>
                      <a:endParaRPr lang="ko-KR" sz="2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>
                          <a:effectLst/>
                        </a:rPr>
                        <a:t>값</a:t>
                      </a:r>
                      <a:endParaRPr lang="ko-KR" sz="2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3931953"/>
                  </a:ext>
                </a:extLst>
              </a:tr>
              <a:tr h="7506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감염률</a:t>
                      </a:r>
                      <a:endParaRPr lang="ko-KR" sz="2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0.08%/</a:t>
                      </a:r>
                      <a:r>
                        <a:rPr lang="ko-KR" sz="2000" kern="100">
                          <a:effectLst/>
                        </a:rPr>
                        <a:t>시간</a:t>
                      </a:r>
                      <a:endParaRPr lang="ko-KR" sz="2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학생 수</a:t>
                      </a:r>
                      <a:endParaRPr lang="ko-KR" sz="2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356</a:t>
                      </a:r>
                      <a:r>
                        <a:rPr lang="ko-KR" sz="2000" kern="100">
                          <a:effectLst/>
                        </a:rPr>
                        <a:t>명</a:t>
                      </a:r>
                      <a:endParaRPr lang="ko-KR" sz="2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9853402"/>
                  </a:ext>
                </a:extLst>
              </a:tr>
              <a:tr h="7279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사망률</a:t>
                      </a:r>
                      <a:endParaRPr lang="ko-KR" sz="2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0.00%</a:t>
                      </a:r>
                      <a:endParaRPr lang="ko-KR" sz="2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마스크 </a:t>
                      </a:r>
                      <a:r>
                        <a:rPr lang="ko-KR" sz="2000" kern="100" dirty="0" err="1">
                          <a:effectLst/>
                        </a:rPr>
                        <a:t>착용률</a:t>
                      </a:r>
                      <a:endParaRPr lang="ko-KR" sz="2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65.2%</a:t>
                      </a:r>
                      <a:endParaRPr lang="ko-KR" sz="2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5713309"/>
                  </a:ext>
                </a:extLst>
              </a:tr>
              <a:tr h="7279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회복 기간</a:t>
                      </a:r>
                      <a:endParaRPr lang="ko-KR" sz="2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20</a:t>
                      </a:r>
                      <a:r>
                        <a:rPr lang="ko-KR" sz="2000" kern="100">
                          <a:effectLst/>
                        </a:rPr>
                        <a:t>일</a:t>
                      </a:r>
                      <a:endParaRPr lang="ko-KR" sz="2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움직이는 학생 비율</a:t>
                      </a:r>
                      <a:endParaRPr lang="ko-KR" sz="2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50%</a:t>
                      </a:r>
                      <a:endParaRPr lang="ko-KR" sz="2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9399578"/>
                  </a:ext>
                </a:extLst>
              </a:tr>
              <a:tr h="7506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평균 잠복기</a:t>
                      </a:r>
                      <a:endParaRPr lang="ko-KR" sz="2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5.2</a:t>
                      </a:r>
                      <a:r>
                        <a:rPr lang="ko-KR" sz="2000" kern="100">
                          <a:effectLst/>
                        </a:rPr>
                        <a:t>일</a:t>
                      </a:r>
                      <a:endParaRPr lang="ko-KR" sz="2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effectLst/>
                        </a:rPr>
                        <a:t>무증상 비율</a:t>
                      </a:r>
                      <a:endParaRPr lang="ko-KR" sz="2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36.4%</a:t>
                      </a:r>
                      <a:endParaRPr lang="ko-KR" sz="2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4966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893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068F9-5BB2-49B1-B873-26E2B2FB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매개변수 산출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46BA31B4-659E-4E26-B720-0EB2ECD420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274043"/>
              </p:ext>
            </p:extLst>
          </p:nvPr>
        </p:nvGraphicFramePr>
        <p:xfrm>
          <a:off x="838200" y="1967346"/>
          <a:ext cx="10744201" cy="296487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147489">
                  <a:extLst>
                    <a:ext uri="{9D8B030D-6E8A-4147-A177-3AD203B41FA5}">
                      <a16:colId xmlns:a16="http://schemas.microsoft.com/office/drawing/2014/main" val="876424083"/>
                    </a:ext>
                  </a:extLst>
                </a:gridCol>
                <a:gridCol w="2147489">
                  <a:extLst>
                    <a:ext uri="{9D8B030D-6E8A-4147-A177-3AD203B41FA5}">
                      <a16:colId xmlns:a16="http://schemas.microsoft.com/office/drawing/2014/main" val="2002483999"/>
                    </a:ext>
                  </a:extLst>
                </a:gridCol>
                <a:gridCol w="2149741">
                  <a:extLst>
                    <a:ext uri="{9D8B030D-6E8A-4147-A177-3AD203B41FA5}">
                      <a16:colId xmlns:a16="http://schemas.microsoft.com/office/drawing/2014/main" val="1466754226"/>
                    </a:ext>
                  </a:extLst>
                </a:gridCol>
                <a:gridCol w="2149741">
                  <a:extLst>
                    <a:ext uri="{9D8B030D-6E8A-4147-A177-3AD203B41FA5}">
                      <a16:colId xmlns:a16="http://schemas.microsoft.com/office/drawing/2014/main" val="3283699650"/>
                    </a:ext>
                  </a:extLst>
                </a:gridCol>
                <a:gridCol w="2149741">
                  <a:extLst>
                    <a:ext uri="{9D8B030D-6E8A-4147-A177-3AD203B41FA5}">
                      <a16:colId xmlns:a16="http://schemas.microsoft.com/office/drawing/2014/main" val="3252039113"/>
                    </a:ext>
                  </a:extLst>
                </a:gridCol>
              </a:tblGrid>
              <a:tr h="1460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3200" kern="100" dirty="0">
                          <a:effectLst/>
                        </a:rPr>
                        <a:t>대상</a:t>
                      </a:r>
                      <a:endParaRPr lang="ko-KR" sz="3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</a:rPr>
                        <a:t>I→S</a:t>
                      </a:r>
                      <a:endParaRPr lang="ko-KR" sz="3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100" dirty="0" err="1">
                          <a:effectLst/>
                        </a:rPr>
                        <a:t>I→Sm</a:t>
                      </a:r>
                      <a:endParaRPr lang="ko-KR" sz="3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100" dirty="0" err="1">
                          <a:effectLst/>
                        </a:rPr>
                        <a:t>Im→S</a:t>
                      </a:r>
                      <a:endParaRPr lang="ko-KR" sz="3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100" dirty="0" err="1">
                          <a:effectLst/>
                        </a:rPr>
                        <a:t>Im→Sm</a:t>
                      </a:r>
                      <a:endParaRPr lang="ko-KR" sz="3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84820"/>
                  </a:ext>
                </a:extLst>
              </a:tr>
              <a:tr h="150397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3200" kern="100" dirty="0" err="1">
                          <a:effectLst/>
                        </a:rPr>
                        <a:t>전파율</a:t>
                      </a:r>
                      <a:r>
                        <a:rPr lang="en-US" sz="3200" kern="100" dirty="0">
                          <a:effectLst/>
                        </a:rPr>
                        <a:t>(%)</a:t>
                      </a:r>
                      <a:endParaRPr lang="ko-KR" sz="3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</a:rPr>
                        <a:t>100</a:t>
                      </a:r>
                      <a:endParaRPr lang="ko-KR" sz="3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</a:rPr>
                        <a:t>70</a:t>
                      </a:r>
                      <a:endParaRPr lang="ko-KR" sz="3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</a:rPr>
                        <a:t>20</a:t>
                      </a:r>
                      <a:endParaRPr lang="ko-KR" sz="3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3200" kern="100" dirty="0">
                          <a:effectLst/>
                        </a:rPr>
                        <a:t>5</a:t>
                      </a:r>
                      <a:endParaRPr lang="ko-KR" sz="3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502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2621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EAD1F-20F8-49A1-8BCB-78734F69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3)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ABM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287E1-D210-4ACF-A7B4-6B56D369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. SEIAQHRD -&gt; SEIAQR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. </a:t>
            </a:r>
            <a:r>
              <a:rPr lang="ko-KR" altLang="en-US" dirty="0"/>
              <a:t>바이러스 내성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. </a:t>
            </a:r>
            <a:r>
              <a:rPr lang="ko-KR" altLang="en-US" dirty="0"/>
              <a:t>하루 일과 도중 상태 변하지</a:t>
            </a:r>
            <a:r>
              <a:rPr lang="en-US" altLang="ko-KR" dirty="0"/>
              <a:t>X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. </a:t>
            </a:r>
            <a:r>
              <a:rPr lang="ko-KR" altLang="en-US" dirty="0"/>
              <a:t>최초 </a:t>
            </a:r>
            <a:r>
              <a:rPr lang="ko-KR" altLang="en-US" dirty="0" err="1"/>
              <a:t>확진자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최초 감염자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. </a:t>
            </a:r>
            <a:r>
              <a:rPr lang="ko-KR" altLang="en-US" dirty="0"/>
              <a:t>대상 </a:t>
            </a:r>
            <a:r>
              <a:rPr lang="en-US" altLang="ko-KR" dirty="0"/>
              <a:t>: </a:t>
            </a:r>
            <a:r>
              <a:rPr lang="ko-KR" altLang="en-US" dirty="0"/>
              <a:t>고등학교 </a:t>
            </a:r>
            <a:r>
              <a:rPr lang="en-US" altLang="ko-KR" dirty="0"/>
              <a:t>2</a:t>
            </a:r>
            <a:r>
              <a:rPr lang="ko-KR" altLang="en-US" dirty="0"/>
              <a:t>학년만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. </a:t>
            </a:r>
            <a:r>
              <a:rPr lang="ko-KR" altLang="en-US" dirty="0"/>
              <a:t>층별 이동 고려</a:t>
            </a:r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3374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DAE75-1AE6-4F0C-8CAA-A69AF342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3) ABM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제작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60F4463-633F-4BA1-9779-E14D0C195B0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46" y="489284"/>
            <a:ext cx="7208711" cy="60035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F7EA09-A2C4-478B-ACED-0B7B45DCD91C}"/>
              </a:ext>
            </a:extLst>
          </p:cNvPr>
          <p:cNvSpPr txBox="1"/>
          <p:nvPr/>
        </p:nvSpPr>
        <p:spPr>
          <a:xfrm>
            <a:off x="8331657" y="5999384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/>
              <a:t>프로그램의 흐름도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76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DAE75-1AE6-4F0C-8CAA-A69AF342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설정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21A9C8-767B-4B10-93E2-38C8E6598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/>
              <a:t>0) </a:t>
            </a:r>
            <a:r>
              <a:rPr lang="ko-KR" altLang="ko-KR" dirty="0"/>
              <a:t>기본 상태</a:t>
            </a:r>
            <a:endParaRPr lang="en-US" altLang="ko-KR" dirty="0"/>
          </a:p>
          <a:p>
            <a:pPr marL="0" indent="0">
              <a:buNone/>
            </a:pPr>
            <a:endParaRPr lang="ko-KR" altLang="ko-KR" dirty="0"/>
          </a:p>
          <a:p>
            <a:pPr marL="0" indent="0">
              <a:buNone/>
            </a:pPr>
            <a:r>
              <a:rPr lang="en-US" altLang="ko-KR" dirty="0"/>
              <a:t>1) </a:t>
            </a:r>
            <a:r>
              <a:rPr lang="ko-KR" altLang="ko-KR" dirty="0"/>
              <a:t>이동수업 미 실시</a:t>
            </a:r>
            <a:endParaRPr lang="en-US" altLang="ko-KR" dirty="0"/>
          </a:p>
          <a:p>
            <a:pPr marL="514350" indent="-514350">
              <a:buAutoNum type="arabicParenR"/>
            </a:pPr>
            <a:endParaRPr lang="ko-KR" altLang="ko-KR" dirty="0"/>
          </a:p>
          <a:p>
            <a:pPr marL="0" indent="0">
              <a:buNone/>
            </a:pPr>
            <a:r>
              <a:rPr lang="en-US" altLang="ko-KR" dirty="0"/>
              <a:t>2) </a:t>
            </a:r>
            <a:r>
              <a:rPr lang="ko-KR" altLang="ko-KR" dirty="0"/>
              <a:t>마스크 </a:t>
            </a:r>
            <a:r>
              <a:rPr lang="ko-KR" altLang="ko-KR" dirty="0" err="1"/>
              <a:t>착용률</a:t>
            </a:r>
            <a:r>
              <a:rPr lang="ko-KR" altLang="ko-KR" dirty="0"/>
              <a:t> 높이기 </a:t>
            </a:r>
            <a:r>
              <a:rPr lang="en-US" altLang="ko-KR" dirty="0"/>
              <a:t>(95%, 100%)</a:t>
            </a:r>
          </a:p>
          <a:p>
            <a:pPr marL="0" indent="0">
              <a:buNone/>
            </a:pPr>
            <a:endParaRPr lang="ko-KR" altLang="ko-KR" dirty="0"/>
          </a:p>
          <a:p>
            <a:pPr marL="0" indent="0">
              <a:buNone/>
            </a:pPr>
            <a:r>
              <a:rPr lang="en-US" altLang="ko-KR" dirty="0"/>
              <a:t>3) </a:t>
            </a:r>
            <a:r>
              <a:rPr lang="ko-KR" altLang="ko-KR" dirty="0"/>
              <a:t>쉬는 시간</a:t>
            </a:r>
            <a:r>
              <a:rPr lang="en-US" altLang="ko-KR" dirty="0"/>
              <a:t>, </a:t>
            </a:r>
            <a:r>
              <a:rPr lang="ko-KR" altLang="ko-KR" dirty="0"/>
              <a:t>점심 시간 이동 제한</a:t>
            </a:r>
            <a:endParaRPr lang="en-US" altLang="ko-KR" dirty="0"/>
          </a:p>
          <a:p>
            <a:pPr marL="0" indent="0">
              <a:buNone/>
            </a:pPr>
            <a:endParaRPr lang="ko-KR" altLang="ko-KR" dirty="0"/>
          </a:p>
          <a:p>
            <a:pPr marL="0" indent="0">
              <a:buNone/>
            </a:pPr>
            <a:r>
              <a:rPr lang="en-US" altLang="ko-KR" dirty="0"/>
              <a:t>4) </a:t>
            </a:r>
            <a:r>
              <a:rPr lang="ko-KR" altLang="ko-KR" dirty="0"/>
              <a:t>절반만 등교 </a:t>
            </a:r>
            <a:r>
              <a:rPr lang="en-US" altLang="ko-KR" dirty="0"/>
              <a:t>(</a:t>
            </a:r>
            <a:r>
              <a:rPr lang="ko-KR" altLang="ko-KR" dirty="0"/>
              <a:t>앞 반만 등교하기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ko-KR" altLang="ko-KR" dirty="0"/>
          </a:p>
          <a:p>
            <a:pPr marL="0" indent="0">
              <a:buNone/>
            </a:pPr>
            <a:r>
              <a:rPr lang="en-US" altLang="ko-KR" dirty="0"/>
              <a:t>5) </a:t>
            </a:r>
            <a:r>
              <a:rPr lang="ko-KR" altLang="ko-KR" dirty="0" err="1"/>
              <a:t>감염병</a:t>
            </a:r>
            <a:r>
              <a:rPr lang="ko-KR" altLang="ko-KR" dirty="0"/>
              <a:t> 의심 증상으로 인한 검사할 시에 즉시 등교 중지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6) </a:t>
            </a:r>
            <a:r>
              <a:rPr lang="ko-KR" altLang="ko-KR" dirty="0"/>
              <a:t>적극적 검사 </a:t>
            </a:r>
            <a:r>
              <a:rPr lang="en-US" altLang="ko-KR" dirty="0"/>
              <a:t>(</a:t>
            </a:r>
            <a:r>
              <a:rPr lang="ko-KR" altLang="ko-KR" dirty="0"/>
              <a:t>검사일수를 하루 앞당기기</a:t>
            </a:r>
            <a:r>
              <a:rPr lang="en-US" altLang="ko-KR" dirty="0"/>
              <a:t>)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85861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752615-4291-4F85-98D9-ED4B0623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5200" dirty="0"/>
              <a:t>5) </a:t>
            </a:r>
            <a:r>
              <a:rPr lang="ko-KR" altLang="en-US" sz="5200" dirty="0"/>
              <a:t>프로그램 실행 시 모습</a:t>
            </a:r>
            <a:endParaRPr lang="en-US" altLang="ko-KR" sz="5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F0BACB-A3E3-4154-B81D-D6391D9A8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3989"/>
            <a:ext cx="12192000" cy="2750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25DF4E-259E-4A7A-A7EC-5945E0E020F3}"/>
              </a:ext>
            </a:extLst>
          </p:cNvPr>
          <p:cNvSpPr txBox="1"/>
          <p:nvPr/>
        </p:nvSpPr>
        <p:spPr>
          <a:xfrm>
            <a:off x="495300" y="4804010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대인고등학교 </a:t>
            </a:r>
            <a:r>
              <a:rPr lang="en-US" altLang="ko-KR" dirty="0"/>
              <a:t>4</a:t>
            </a:r>
            <a:r>
              <a:rPr lang="ko-KR" altLang="en-US" dirty="0"/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3369547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발표용">
            <a:hlinkClick r:id="" action="ppaction://media"/>
            <a:extLst>
              <a:ext uri="{FF2B5EF4-FFF2-40B4-BE49-F238E27FC236}">
                <a16:creationId xmlns:a16="http://schemas.microsoft.com/office/drawing/2014/main" id="{729ECE9D-3CF9-42AA-A494-B7F67B99E4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325" y="117874"/>
            <a:ext cx="11125200" cy="625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8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819033-A426-47A5-81B6-2EC96E02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5200" dirty="0"/>
              <a:t>5) </a:t>
            </a:r>
            <a:r>
              <a:rPr lang="ko-KR" altLang="en-US" sz="5200" dirty="0"/>
              <a:t>프로그램 실행 시 모습</a:t>
            </a:r>
            <a:endParaRPr lang="en-US" altLang="ko-KR" sz="5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9CFD67-978B-49F8-A1A8-AD3C9EFE437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2" r="2789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27DD11-BA19-49AA-BBA5-14F471A890D7}"/>
              </a:ext>
            </a:extLst>
          </p:cNvPr>
          <p:cNvSpPr txBox="1"/>
          <p:nvPr/>
        </p:nvSpPr>
        <p:spPr>
          <a:xfrm>
            <a:off x="838200" y="58411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/>
              <a:t>초기 상태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663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819033-A426-47A5-81B6-2EC96E02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5200"/>
              <a:t>5) </a:t>
            </a:r>
            <a:r>
              <a:rPr lang="ko-KR" altLang="en-US" sz="5200"/>
              <a:t>프로그램 실행 시 모습</a:t>
            </a:r>
            <a:endParaRPr lang="en-US" altLang="ko-KR" sz="5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79B7D7-F6EB-4CA6-B21A-D4848AE10D4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3" r="9157" b="1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2D28D3-15CC-4366-AE2C-9729098F527B}"/>
              </a:ext>
            </a:extLst>
          </p:cNvPr>
          <p:cNvSpPr txBox="1"/>
          <p:nvPr/>
        </p:nvSpPr>
        <p:spPr>
          <a:xfrm>
            <a:off x="838200" y="5841122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이동 수업 시 모습</a:t>
            </a:r>
          </a:p>
        </p:txBody>
      </p:sp>
    </p:spTree>
    <p:extLst>
      <p:ext uri="{BB962C8B-B14F-4D97-AF65-F5344CB8AC3E}">
        <p14:creationId xmlns:p14="http://schemas.microsoft.com/office/powerpoint/2010/main" val="453081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F1F2C4-AF16-4BFB-9AA8-E599DD8B4BB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73" y="2360933"/>
            <a:ext cx="5257800" cy="39347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8D7932-A94E-4800-AB2F-7F171EB0D7DD}"/>
              </a:ext>
            </a:extLst>
          </p:cNvPr>
          <p:cNvPicPr/>
          <p:nvPr/>
        </p:nvPicPr>
        <p:blipFill rotWithShape="1">
          <a:blip r:embed="rId3"/>
          <a:srcRect b="12122"/>
          <a:stretch/>
        </p:blipFill>
        <p:spPr bwMode="auto">
          <a:xfrm>
            <a:off x="7673922" y="2479425"/>
            <a:ext cx="3679878" cy="353637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819033-A426-47A5-81B6-2EC96E02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5200"/>
              <a:t>5) </a:t>
            </a:r>
            <a:r>
              <a:rPr lang="ko-KR" altLang="en-US" sz="5200"/>
              <a:t>프로그램 실행 시 모습</a:t>
            </a:r>
            <a:endParaRPr lang="en-US" altLang="ko-KR" sz="5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4060C-AF5B-4F1E-9CCD-0170DD2D63D3}"/>
              </a:ext>
            </a:extLst>
          </p:cNvPr>
          <p:cNvSpPr txBox="1"/>
          <p:nvPr/>
        </p:nvSpPr>
        <p:spPr>
          <a:xfrm>
            <a:off x="838200" y="584112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감염자와의 접촉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98387A-564C-49A1-8F19-D7FAF7260CFE}"/>
              </a:ext>
            </a:extLst>
          </p:cNvPr>
          <p:cNvSpPr txBox="1"/>
          <p:nvPr/>
        </p:nvSpPr>
        <p:spPr>
          <a:xfrm>
            <a:off x="9513861" y="5894723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감염자와의 접촉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585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6B806-D865-41F4-A70C-2838C010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87F26-C819-4B3A-9B11-66A39DD51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Ⅰ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서론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Ⅱ.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</a:p>
          <a:p>
            <a:pPr marL="0" indent="0">
              <a:buNone/>
            </a:pP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Ⅳ.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논의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53474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19033-A426-47A5-81B6-2EC96E02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5200"/>
              <a:t>5) </a:t>
            </a:r>
            <a:r>
              <a:rPr lang="ko-KR" altLang="en-US" sz="5200"/>
              <a:t>프로그램 실행 시 모습</a:t>
            </a:r>
            <a:endParaRPr lang="en-US" altLang="ko-KR" sz="5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69C157-135F-4EF0-9777-4B79F8885C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533" y="2174983"/>
            <a:ext cx="3345873" cy="36707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B5201B-C4D8-4FD0-A7AB-CD2E7A6946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644" y="1856812"/>
            <a:ext cx="4006041" cy="3502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448AF-2F3F-4698-A97B-823BA1FFB2CA}"/>
              </a:ext>
            </a:extLst>
          </p:cNvPr>
          <p:cNvSpPr txBox="1"/>
          <p:nvPr/>
        </p:nvSpPr>
        <p:spPr>
          <a:xfrm>
            <a:off x="838200" y="584112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여러 학생들의 상태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EFA7E-A13D-416E-86EE-F10C27C82117}"/>
              </a:ext>
            </a:extLst>
          </p:cNvPr>
          <p:cNvSpPr txBox="1"/>
          <p:nvPr/>
        </p:nvSpPr>
        <p:spPr>
          <a:xfrm>
            <a:off x="6605954" y="584112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새로운 감염자의 발생</a:t>
            </a:r>
          </a:p>
        </p:txBody>
      </p:sp>
    </p:spTree>
    <p:extLst>
      <p:ext uri="{BB962C8B-B14F-4D97-AF65-F5344CB8AC3E}">
        <p14:creationId xmlns:p14="http://schemas.microsoft.com/office/powerpoint/2010/main" val="2906668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5EB63-D96B-4F60-996F-30CD91D29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851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Ⅲ.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256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A5C3F-A6FB-4FBC-BBA1-16B149733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기본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60396F-76B5-4A1E-8937-633E0C35E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그래프를 넣어라 </a:t>
            </a:r>
            <a:r>
              <a:rPr lang="ko-KR" altLang="en-US" dirty="0" err="1"/>
              <a:t>핫산아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5896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5BAD3-9DA4-4354-82CB-3F5D4520E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시나리오</a:t>
            </a:r>
            <a:r>
              <a:rPr lang="en-US" altLang="ko-KR" dirty="0"/>
              <a:t>1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CBBC5-C514-475F-9E41-D02D2A9EC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568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C726A-EC79-4C82-9109-8E75B6C8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시나리오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E3E0B0-B0D5-4DD4-9DF7-1AA0D2AF9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863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2E22D-CF3C-4836-94A9-C30E0730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/>
              <a:t>시나리오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A01778-4E42-4A9B-A32F-D6764641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102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EE834-3BE8-4544-B337-61BA3ACA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ko-KR" altLang="en-US" dirty="0"/>
              <a:t>시나리오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3EC070-3F07-48AE-A5DB-87A2E8FB7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795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5B41C-FA61-4812-90B9-6D6D177A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6) </a:t>
            </a:r>
            <a:r>
              <a:rPr lang="ko-KR" altLang="en-US" dirty="0"/>
              <a:t>시나리오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7F5E4E-290F-49C4-9ABF-F6778BE8E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368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6C8B8-6C06-4808-99BB-46A3543A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7) </a:t>
            </a:r>
            <a:r>
              <a:rPr lang="ko-KR" altLang="en-US" dirty="0"/>
              <a:t>시나리오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95B2CB-0122-439B-AA8E-8BAC6161E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511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5EB63-D96B-4F60-996F-30CD91D29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851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논의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952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5EB63-D96B-4F60-996F-30CD91D29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85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서론</a:t>
            </a:r>
          </a:p>
        </p:txBody>
      </p:sp>
    </p:spTree>
    <p:extLst>
      <p:ext uri="{BB962C8B-B14F-4D97-AF65-F5344CB8AC3E}">
        <p14:creationId xmlns:p14="http://schemas.microsoft.com/office/powerpoint/2010/main" val="2009214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509EC6-CA03-48D6-BD61-D6BA1F3F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결과 해석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21185B-FFE7-49EF-AB57-F9DFD6B82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49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4A00-5FE9-4F3A-836A-249A3500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D678C6-2EDB-4B09-81F5-F95FB781E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233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944F4-4229-485D-B9DE-782F1FEE5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실제 상황에서 시나리오의 주의점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752DB1-9E01-4B46-89B8-15A33867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75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4BFA6-1859-4E1C-A542-667DD5971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/>
              <a:t>제언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81540-5EE4-4C34-9F0D-83B1B90E3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32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65E90-BC7A-4868-B0A1-7EA3A78C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감사합니다</a:t>
            </a:r>
            <a:r>
              <a:rPr lang="en-US" altLang="ko-KR" sz="6000" dirty="0"/>
              <a:t>.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3965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3D2E53-4F4B-4058-B2B7-03B6E9B96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부록</a:t>
            </a:r>
            <a:r>
              <a:rPr lang="en-US" altLang="ko-KR" dirty="0"/>
              <a:t>. </a:t>
            </a:r>
            <a:r>
              <a:rPr lang="ko-KR" altLang="en-US" dirty="0"/>
              <a:t>프로그램 소스코드</a:t>
            </a:r>
          </a:p>
        </p:txBody>
      </p:sp>
    </p:spTree>
    <p:extLst>
      <p:ext uri="{BB962C8B-B14F-4D97-AF65-F5344CB8AC3E}">
        <p14:creationId xmlns:p14="http://schemas.microsoft.com/office/powerpoint/2010/main" val="3420112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75F63-E444-494A-B358-F7DCDC77B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47C76-55B9-4D03-8EE1-09AB1F3D8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0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0DE7A-2F3C-4244-839F-95F29BBEE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EB016F-4AE4-409F-AEF6-3BF8C4132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51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AC07B-2404-4459-B57B-BC54CF31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선행 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9FF9E-2BE9-4EB9-B9C1-EB71DA815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905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99897-1EEC-4752-93BB-B71E038E6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이론적 배경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B024BA-BA34-43A6-BD6D-54AC21A81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327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5EB63-D96B-4F60-996F-30CD91D29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851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Ⅱ.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667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C4F930-D3D3-4525-AE72-7D31F1DC7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1) SEIAQHRD </a:t>
            </a:r>
            <a:r>
              <a:rPr lang="ko-KR" alt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모형</a:t>
            </a:r>
            <a:endParaRPr lang="en-US" altLang="ko-KR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4715B4D-6BEE-4FED-B8EB-475BC0E814A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76"/>
          <a:stretch/>
        </p:blipFill>
        <p:spPr bwMode="auto">
          <a:xfrm>
            <a:off x="3256605" y="1845426"/>
            <a:ext cx="5675736" cy="4450303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9355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333</Words>
  <Application>Microsoft Office PowerPoint</Application>
  <PresentationFormat>와이드스크린</PresentationFormat>
  <Paragraphs>108</Paragraphs>
  <Slides>35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맑은 고딕</vt:lpstr>
      <vt:lpstr>Arial</vt:lpstr>
      <vt:lpstr>HY헤드라인M</vt:lpstr>
      <vt:lpstr>나눔고딕</vt:lpstr>
      <vt:lpstr>Office 테마</vt:lpstr>
      <vt:lpstr>전염병 확산에 영향을 미치는 요인들  대인고등학교에서의 COVID-19 모델링 </vt:lpstr>
      <vt:lpstr>목차</vt:lpstr>
      <vt:lpstr>Ⅰ. 서론</vt:lpstr>
      <vt:lpstr>1) 배경</vt:lpstr>
      <vt:lpstr>2) 목적</vt:lpstr>
      <vt:lpstr>3) 선행 연구</vt:lpstr>
      <vt:lpstr>4) 이론적 배경</vt:lpstr>
      <vt:lpstr>Ⅱ. 방법</vt:lpstr>
      <vt:lpstr>1) SEIAQHRD 모형</vt:lpstr>
      <vt:lpstr>2) 매개변수 산출</vt:lpstr>
      <vt:lpstr>2) 매개변수 산출</vt:lpstr>
      <vt:lpstr>3) ABM 제작</vt:lpstr>
      <vt:lpstr>3) ABM 제작</vt:lpstr>
      <vt:lpstr>4) 시나리오 설정</vt:lpstr>
      <vt:lpstr>5) 프로그램 실행 시 모습</vt:lpstr>
      <vt:lpstr>PowerPoint 프레젠테이션</vt:lpstr>
      <vt:lpstr>5) 프로그램 실행 시 모습</vt:lpstr>
      <vt:lpstr>5) 프로그램 실행 시 모습</vt:lpstr>
      <vt:lpstr>5) 프로그램 실행 시 모습</vt:lpstr>
      <vt:lpstr>5) 프로그램 실행 시 모습</vt:lpstr>
      <vt:lpstr>Ⅲ. 결과</vt:lpstr>
      <vt:lpstr>1) 기본 모델</vt:lpstr>
      <vt:lpstr>2) 시나리오1 </vt:lpstr>
      <vt:lpstr>3) 시나리오2</vt:lpstr>
      <vt:lpstr>4) 시나리오3</vt:lpstr>
      <vt:lpstr>5) 시나리오4</vt:lpstr>
      <vt:lpstr>6) 시나리오5</vt:lpstr>
      <vt:lpstr>7) 시나리오6</vt:lpstr>
      <vt:lpstr>Ⅳ. 논의</vt:lpstr>
      <vt:lpstr>1) 결과 해석</vt:lpstr>
      <vt:lpstr>2) 결론</vt:lpstr>
      <vt:lpstr>3) 실제 상황에서 시나리오의 주의점</vt:lpstr>
      <vt:lpstr>4) 제언</vt:lpstr>
      <vt:lpstr>감사합니다.</vt:lpstr>
      <vt:lpstr>부록. 프로그램 소스코드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전염병 확산에 영향을 미치는 요인들  대인고등학교에서의 COVID-19 모델링 </dc:title>
  <dc:creator>user</dc:creator>
  <cp:lastModifiedBy>user</cp:lastModifiedBy>
  <cp:revision>4</cp:revision>
  <dcterms:created xsi:type="dcterms:W3CDTF">2020-10-12T14:56:50Z</dcterms:created>
  <dcterms:modified xsi:type="dcterms:W3CDTF">2020-10-12T15:18:41Z</dcterms:modified>
</cp:coreProperties>
</file>